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58" r:id="rId4"/>
    <p:sldId id="330" r:id="rId5"/>
    <p:sldId id="331" r:id="rId6"/>
    <p:sldId id="332" r:id="rId7"/>
    <p:sldId id="288" r:id="rId8"/>
    <p:sldId id="289" r:id="rId9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367" r:id="rId18"/>
    <p:sldId id="295" r:id="rId19"/>
    <p:sldId id="296" r:id="rId20"/>
    <p:sldId id="297" r:id="rId21"/>
    <p:sldId id="298" r:id="rId22"/>
    <p:sldId id="299" r:id="rId23"/>
    <p:sldId id="302" r:id="rId24"/>
    <p:sldId id="358" r:id="rId25"/>
    <p:sldId id="359" r:id="rId26"/>
    <p:sldId id="361" r:id="rId27"/>
    <p:sldId id="377" r:id="rId28"/>
    <p:sldId id="371" r:id="rId29"/>
    <p:sldId id="372" r:id="rId30"/>
    <p:sldId id="374" r:id="rId31"/>
    <p:sldId id="375" r:id="rId32"/>
    <p:sldId id="265" r:id="rId33"/>
    <p:sldId id="355" r:id="rId34"/>
    <p:sldId id="357" r:id="rId35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59" y="82"/>
      </p:cViewPr>
      <p:guideLst>
        <p:guide orient="horz" pos="2184"/>
        <p:guide pos="38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23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8" Type="http://schemas.openxmlformats.org/officeDocument/2006/relationships/image" Target="../media/image34.png"/><Relationship Id="rId7" Type="http://schemas.openxmlformats.org/officeDocument/2006/relationships/tags" Target="../tags/tag4.xml"/><Relationship Id="rId6" Type="http://schemas.openxmlformats.org/officeDocument/2006/relationships/image" Target="../media/image33.png"/><Relationship Id="rId5" Type="http://schemas.openxmlformats.org/officeDocument/2006/relationships/tags" Target="../tags/tag3.xml"/><Relationship Id="rId4" Type="http://schemas.openxmlformats.org/officeDocument/2006/relationships/image" Target="../media/image32.png"/><Relationship Id="rId3" Type="http://schemas.openxmlformats.org/officeDocument/2006/relationships/tags" Target="../tags/tag2.xml"/><Relationship Id="rId2" Type="http://schemas.openxmlformats.org/officeDocument/2006/relationships/image" Target="../media/image31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6.png"/><Relationship Id="rId3" Type="http://schemas.openxmlformats.org/officeDocument/2006/relationships/tags" Target="../tags/tag6.xml"/><Relationship Id="rId2" Type="http://schemas.openxmlformats.org/officeDocument/2006/relationships/image" Target="../media/image34.png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8.png"/><Relationship Id="rId6" Type="http://schemas.openxmlformats.org/officeDocument/2006/relationships/image" Target="../media/image39.png"/><Relationship Id="rId5" Type="http://schemas.openxmlformats.org/officeDocument/2006/relationships/tags" Target="../tags/tag9.xml"/><Relationship Id="rId4" Type="http://schemas.openxmlformats.org/officeDocument/2006/relationships/image" Target="../media/image38.png"/><Relationship Id="rId3" Type="http://schemas.openxmlformats.org/officeDocument/2006/relationships/tags" Target="../tags/tag8.xml"/><Relationship Id="rId2" Type="http://schemas.openxmlformats.org/officeDocument/2006/relationships/image" Target="../media/image37.png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0.png"/><Relationship Id="rId2" Type="http://schemas.openxmlformats.org/officeDocument/2006/relationships/tags" Target="../tags/tag10.xml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tags" Target="../tags/tag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tags" Target="../tags/tag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1" Type="http://schemas.openxmlformats.org/officeDocument/2006/relationships/tags" Target="../tags/tag13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tags" Target="../tags/tag14.xml"/><Relationship Id="rId1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tags" Target="../tags/tag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tags" Target="../tags/tag21.xml"/><Relationship Id="rId7" Type="http://schemas.openxmlformats.org/officeDocument/2006/relationships/image" Target="../media/image65.png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image" Target="../media/image64.jpeg"/><Relationship Id="rId2" Type="http://schemas.openxmlformats.org/officeDocument/2006/relationships/tags" Target="../tags/tag17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9.png"/><Relationship Id="rId12" Type="http://schemas.openxmlformats.org/officeDocument/2006/relationships/image" Target="../media/image68.png"/><Relationship Id="rId11" Type="http://schemas.openxmlformats.org/officeDocument/2006/relationships/image" Target="../media/image67.png"/><Relationship Id="rId10" Type="http://schemas.openxmlformats.org/officeDocument/2006/relationships/tags" Target="../tags/tag22.xml"/><Relationship Id="rId1" Type="http://schemas.openxmlformats.org/officeDocument/2006/relationships/tags" Target="../tags/tag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1.png"/><Relationship Id="rId1" Type="http://schemas.openxmlformats.org/officeDocument/2006/relationships/image" Target="../media/image70.emf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智慧慕课</a:t>
            </a:r>
            <a:r>
              <a:rPr lang="zh-CN" altLang="en-US" sz="4800" b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学生操作指南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3" r="48694"/>
          <a:stretch>
            <a:fillRect/>
          </a:stretch>
        </p:blipFill>
        <p:spPr>
          <a:xfrm>
            <a:off x="7589416" y="2505876"/>
            <a:ext cx="4710770" cy="352226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87180" y="1712088"/>
            <a:ext cx="4630420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" y="1712595"/>
            <a:ext cx="1934845" cy="38182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230" y="1898650"/>
            <a:ext cx="2009140" cy="373316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87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sz="20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“查看我的平时分”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</a:t>
            </a:r>
            <a:r>
              <a:rPr lang="zh-CN" altLang="zh-CN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互动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、知识点掌握度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</a:t>
            </a:r>
            <a:r>
              <a:rPr lang="zh-CN" altLang="zh-CN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部分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00730" y="2783205"/>
            <a:ext cx="1819910" cy="36175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86892" y="1388732"/>
            <a:ext cx="7244715" cy="4680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计算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</a:t>
            </a:r>
            <a:r>
              <a:rPr lang="zh-CN" altLang="zh-CN" sz="1600" b="1" dirty="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时长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</a:t>
            </a:r>
            <a:r>
              <a:rPr lang="zh-CN" altLang="en-US" sz="1600" b="1" dirty="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更新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73655" y="2464435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33830" y="1687939"/>
            <a:ext cx="677100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7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</a:t>
            </a:r>
            <a:r>
              <a:rPr lang="zh-CN" altLang="en-US" sz="16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352040" y="3905885"/>
            <a:ext cx="2348865" cy="19710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8075" y="1965325"/>
            <a:ext cx="2428875" cy="18478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66154" y="1501601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ctr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【无效互动</a:t>
            </a: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事项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年秋冬学期的问答建议回复202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3220" y="3431540"/>
            <a:ext cx="2428875" cy="18478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1</a:t>
            </a:r>
            <a:r>
              <a:rPr kumimoji="0" lang="zh-CN" altLang="en-US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、点击对应主题可进入知识点学习空间，查看完整教学资源，知识点描述，并点击提升掌握度进行练习，根据习题正确率</a:t>
            </a:r>
            <a:r>
              <a:rPr kumimoji="0" lang="en-US" altLang="zh-CN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1</a:t>
            </a:r>
            <a:r>
              <a:rPr kumimoji="0" lang="zh-CN" altLang="en-US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、点击对应主题可进入知识点学习空间，查看完整教学资源，知识点描述，并点击提升掌握度进行练习，根据习题正确率获取响应知识点掌握度。</a:t>
            </a:r>
            <a:endParaRPr kumimoji="0" lang="zh-CN" altLang="en-US" sz="135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2</a:t>
            </a:r>
            <a:r>
              <a:rPr kumimoji="0" lang="zh-CN" altLang="en-US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、掌握度包括对知识点个数，薄弱点、遗漏点、免考核点个数，以及平均掌握度的统计。</a:t>
            </a:r>
            <a:endParaRPr kumimoji="0" lang="zh-CN" altLang="en-US" sz="135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3</a:t>
            </a:r>
            <a:r>
              <a:rPr kumimoji="0" lang="zh-CN" altLang="en-US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、点击单个知识点，可了解单个知识点的掌握度，同时</a:t>
            </a:r>
            <a:r>
              <a:rPr kumimoji="0" lang="en-US" altLang="zh-CN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AI</a:t>
            </a:r>
            <a:r>
              <a:rPr kumimoji="0" lang="zh-CN" altLang="en-US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提示提升掌握度，可以进入到考核页面，通过答题提升掌握度。</a:t>
            </a:r>
            <a:r>
              <a:rPr kumimoji="0" lang="zh-CN" altLang="en-US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获取响应知识点掌握度。</a:t>
            </a:r>
            <a:endParaRPr kumimoji="0" lang="zh-CN" altLang="en-US" sz="135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2</a:t>
            </a:r>
            <a:r>
              <a:rPr kumimoji="0" lang="zh-CN" altLang="en-US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、掌握度包括对知识点个数，薄弱点、遗漏点、免考核点个数，以及平均掌握度的统计。</a:t>
            </a:r>
            <a:endParaRPr kumimoji="0" lang="zh-CN" altLang="en-US" sz="135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3</a:t>
            </a:r>
            <a:r>
              <a:rPr kumimoji="0" lang="zh-CN" altLang="en-US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、点击单个知识点，可了解单个知识点的掌握度，同时</a:t>
            </a:r>
            <a:r>
              <a:rPr kumimoji="0" lang="en-US" altLang="zh-CN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AI</a:t>
            </a:r>
            <a:r>
              <a:rPr kumimoji="0" lang="zh-CN" altLang="en-US" sz="135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提示提升掌握度，可以进入到考核页面，通过答题提升掌握度。</a:t>
            </a:r>
            <a:endParaRPr kumimoji="0" lang="zh-CN" altLang="en-US" sz="135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49425" y="1258414"/>
            <a:ext cx="956777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知识点掌握度</a:t>
            </a:r>
            <a:r>
              <a:rPr lang="en-US" altLang="zh-CN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n-US" altLang="zh-CN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5905" y="1109980"/>
            <a:ext cx="3197860" cy="52374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655" y="2771775"/>
            <a:ext cx="2580640" cy="159321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28230" y="1998980"/>
            <a:ext cx="4309110" cy="41217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、点击对应主题可进入知识点学习空间，查看完整教学资源，知识点描述，并点击提升掌握度进行练习，根据习题正确率获取响应知识点掌握度。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、掌握度包括对知识点个数，薄弱点、遗漏点、免考核点个数，以及平均掌握度的统计。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、点击单个知识点，可了解单个知识点的掌握度，同时</a:t>
            </a:r>
            <a:r>
              <a:rPr lang="en-US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提示提升掌握度，可以进入到考核页面，通过答题提升掌握度。</a:t>
            </a:r>
            <a:endParaRPr lang="zh-CN" altLang="en-US" sz="16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22999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 algn="ctr">
              <a:lnSpc>
                <a:spcPct val="150000"/>
              </a:lnSpc>
            </a:pPr>
            <a:r>
              <a:rPr lang="zh-CN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，请注意学习习惯有效学习天数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5945" y="1628140"/>
            <a:ext cx="2436495" cy="45554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15" y="1628140"/>
            <a:ext cx="2334260" cy="46069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673975" y="1268313"/>
            <a:ext cx="3677285" cy="505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每次见面课回放可能由一个或是多个视频组成，需要完成全部视频观看才能获得本次见面课的全部分数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725" y="1457960"/>
            <a:ext cx="2365375" cy="45046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465" y="1457960"/>
            <a:ext cx="2334260" cy="460692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040" y="151701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机会，不要抱着“看一看”的心理去打开考试，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试卷打开后，即使关闭网页或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865" y="2906395"/>
            <a:ext cx="2739390" cy="16986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420" y="1391920"/>
            <a:ext cx="2166620" cy="4217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75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 algn="ctr">
              <a:lnSpc>
                <a:spcPct val="150000"/>
              </a:lnSpc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分数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281007" y="1586990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6388" y="1386664"/>
            <a:ext cx="103080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浏览器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61630" y="2204720"/>
            <a:ext cx="3507105" cy="35598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2174240"/>
            <a:ext cx="7518400" cy="357441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7324" y="1246015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3325" y="2045335"/>
            <a:ext cx="8233410" cy="385064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604857" y="1548065"/>
            <a:ext cx="2826693" cy="4707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点击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课程卡片，进入视频学习页面。每个章节的课程视频可重复观看，学透知识点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20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/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/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进入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视频学习页面后，会弹出该门课程的学前必读，该窗口囊括了课程的成绩规则、学习时间、考试时间等重要信息，请同学们仔细查看。如关闭后需回看该内容可从右上角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菜单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”--“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学前必读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</a:t>
            </a:r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555" y="1162685"/>
            <a:ext cx="6707505" cy="30683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310" y="3100705"/>
            <a:ext cx="5498465" cy="3442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384174" y="1311137"/>
            <a:ext cx="3152880" cy="4861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、视频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学习进度是根据学生的累计观看时间来计算的，拖拽播放进度条是无法累计观看时间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的，请认真观看视频。</a:t>
            </a:r>
            <a:endParaRPr lang="zh-CN" altLang="en-US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、当前视频观看完毕后，请手动切换至下一个小节进行播放，视频播放进度实时更新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视频学习完成的，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前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</a:t>
            </a:r>
            <a:endParaRPr lang="zh-CN" altLang="en-US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、如果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在观看视频时出现卡顿，可在播放器底部切换清晰度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【480P】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【720P】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来调整播放线路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、视频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学习中会出现弹题，需要回答后方可继续学习。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20" y="1967230"/>
            <a:ext cx="7950200" cy="3550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1235" y="3193415"/>
            <a:ext cx="6925945" cy="29330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6292850" y="1162685"/>
            <a:ext cx="5234940" cy="27895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知识点掌握度入口：</a:t>
            </a:r>
            <a:endParaRPr lang="zh-CN" altLang="en-US" sz="14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、视频</a:t>
            </a:r>
            <a:r>
              <a:rPr lang="zh-CN" altLang="en-US" sz="14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学习中，可点击知识点对应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知识点</a:t>
            </a:r>
            <a:r>
              <a:rPr 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进入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知识点掌握度测试题；</a:t>
            </a:r>
            <a:endParaRPr lang="zh-CN" altLang="en-US" sz="14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、视频看完后，</a:t>
            </a: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“AI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学伴</a:t>
            </a: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会自动弹出知识点掌握度入口，点击</a:t>
            </a: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去提升</a:t>
            </a: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完成。</a:t>
            </a:r>
            <a:endParaRPr lang="zh-CN" altLang="en-US" sz="14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、右上角</a:t>
            </a: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菜单</a:t>
            </a: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”--“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掌握度分析</a:t>
            </a: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，点击</a:t>
            </a: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去完成</a:t>
            </a:r>
            <a:r>
              <a:rPr lang="en-US" altLang="zh-CN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14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进入知识点掌握度测试题</a:t>
            </a:r>
            <a:endParaRPr lang="zh-CN" altLang="en-US" sz="14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865" y="1162685"/>
            <a:ext cx="5667375" cy="277368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865" y="3540760"/>
            <a:ext cx="4014470" cy="35769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315325" y="1678940"/>
            <a:ext cx="3152775" cy="445452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noProof="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2000" noProof="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lang="zh-CN" altLang="en-US" sz="2000" noProof="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您可以通过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目录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看完视频去完成测试，也可以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从右上角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菜单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进入</a:t>
            </a:r>
            <a:r>
              <a:rPr lang="zh-CN" altLang="en-US" sz="2000" noProof="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“作业考试” 点击进入章测试及期末考试。</a:t>
            </a:r>
            <a:endParaRPr lang="en-US" altLang="zh-CN" sz="2000" noProof="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点击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作业考试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中的已上交列表，即可查看到相应卷面分数。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A514A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当前课程总成绩可以在【成绩分析】查看。</a:t>
            </a: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rgbClr val="5A514A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1162685"/>
            <a:ext cx="2802890" cy="51752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6755" y="1678940"/>
            <a:ext cx="4864735" cy="4600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12810" y="2351405"/>
            <a:ext cx="271907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</a:t>
            </a:r>
            <a:r>
              <a:rPr lang="zh-CN" altLang="en-US"/>
              <a:t>、视频画面中的</a:t>
            </a:r>
            <a:r>
              <a:rPr lang="en-US" altLang="zh-CN"/>
              <a:t>“</a:t>
            </a:r>
            <a:r>
              <a:rPr lang="zh-CN" altLang="en-US"/>
              <a:t>举手</a:t>
            </a:r>
            <a:r>
              <a:rPr lang="en-US" altLang="zh-CN"/>
              <a:t>”</a:t>
            </a:r>
            <a:r>
              <a:rPr lang="zh-CN" altLang="en-US"/>
              <a:t>功能，在当前页面点击</a:t>
            </a:r>
            <a:r>
              <a:rPr lang="en-US" altLang="zh-CN"/>
              <a:t>“</a:t>
            </a:r>
            <a:r>
              <a:rPr lang="zh-CN" altLang="en-US"/>
              <a:t>举手</a:t>
            </a:r>
            <a:r>
              <a:rPr lang="en-US" altLang="zh-CN"/>
              <a:t>”</a:t>
            </a:r>
            <a:r>
              <a:rPr lang="zh-CN" altLang="en-US"/>
              <a:t>可以对画面中的知识点进行框选提问；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、视频下方【</a:t>
            </a:r>
            <a:r>
              <a:rPr lang="en-US" altLang="zh-CN"/>
              <a:t>AI</a:t>
            </a:r>
            <a:r>
              <a:rPr lang="zh-CN" altLang="en-US"/>
              <a:t>视频导览】是对视频进行分段摘要，点击某个时间点的摘要视频可以跳转到对应位置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865" y="1615440"/>
            <a:ext cx="8030210" cy="42157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19600" y="2237105"/>
            <a:ext cx="6992620" cy="36245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1</a:t>
            </a:r>
            <a:r>
              <a:rPr lang="zh-CN" altLang="en-US"/>
              <a:t>、</a:t>
            </a:r>
            <a:r>
              <a:rPr lang="en-US" altLang="zh-CN"/>
              <a:t>AI</a:t>
            </a:r>
            <a:r>
              <a:rPr lang="zh-CN" altLang="en-US"/>
              <a:t>指令：案例</a:t>
            </a:r>
            <a:r>
              <a:rPr lang="zh-CN"/>
              <a:t>解读即详细解释该小节内容，并举例来加深理解并推荐相关资源；概念梳理即对该小节知识内容进行结构化梳理并推荐相关资源。</a:t>
            </a:r>
            <a:endParaRPr lang="zh-CN"/>
          </a:p>
          <a:p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、知识点讲解：梳理本节知识点的核心要点和学习思路。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3</a:t>
            </a:r>
            <a:r>
              <a:rPr lang="zh-CN" altLang="en-US"/>
              <a:t>、视频解读：提炼当前视频中的重要内容和关键信息。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4</a:t>
            </a:r>
            <a:r>
              <a:rPr lang="zh-CN" altLang="en-US"/>
              <a:t>、</a:t>
            </a:r>
            <a:r>
              <a:rPr lang="en-US" altLang="zh-CN"/>
              <a:t>AI</a:t>
            </a:r>
            <a:r>
              <a:rPr lang="zh-CN" altLang="en-US"/>
              <a:t>陪练：默认出一道该小节内容中的中等难度的单选题。提交作答后会显示答案和解析，还可以继续追问答错的原因，为你分析各项选项。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3425" y="1257300"/>
            <a:ext cx="3343275" cy="51435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74820" y="1257300"/>
            <a:ext cx="72663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AI</a:t>
            </a:r>
            <a:r>
              <a:rPr lang="zh-CN" altLang="en-US" b="1"/>
              <a:t>学伴：</a:t>
            </a:r>
            <a:r>
              <a:rPr lang="zh-CN" altLang="en-US">
                <a:sym typeface="+mn-ea"/>
              </a:rPr>
              <a:t>提问方式：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、快捷指令；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、用户主动提问（输入文本或者语音识别输入，其中用户主动提问支持上传图片，自动识别图片内容进行提问。</a:t>
            </a:r>
            <a:endParaRPr lang="zh-CN" altLang="en-US"/>
          </a:p>
          <a:p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74820" y="3559810"/>
            <a:ext cx="6992620" cy="8750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/>
              <a:t>其他智能体，点击后跳转到对应智能体页面进行交互</a:t>
            </a:r>
            <a:endParaRPr lang="zh-CN"/>
          </a:p>
        </p:txBody>
      </p:sp>
      <p:sp>
        <p:nvSpPr>
          <p:cNvPr id="3" name="文本框 2"/>
          <p:cNvSpPr txBox="1"/>
          <p:nvPr/>
        </p:nvSpPr>
        <p:spPr>
          <a:xfrm>
            <a:off x="4274820" y="1911985"/>
            <a:ext cx="7266305" cy="12630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b="1"/>
              <a:t>智能体</a:t>
            </a:r>
            <a:r>
              <a:rPr lang="zh-CN" altLang="en-US" b="1"/>
              <a:t>：</a:t>
            </a:r>
            <a:r>
              <a:rPr lang="zh-CN" altLang="en-US"/>
              <a:t>以引导式学习的方式，即回答问题的同时提出反问，引导学生回答。</a:t>
            </a:r>
            <a:endParaRPr lang="zh-CN" altLang="en-US"/>
          </a:p>
          <a:p>
            <a:r>
              <a:rPr lang="zh-CN" altLang="en-US">
                <a:sym typeface="+mn-ea"/>
              </a:rPr>
              <a:t>提问方式：</a:t>
            </a:r>
            <a:r>
              <a:rPr lang="en-US" altLang="zh-CN">
                <a:sym typeface="+mn-ea"/>
              </a:rPr>
              <a:t>1</a:t>
            </a:r>
            <a:r>
              <a:rPr lang="zh-CN" altLang="en-US">
                <a:sym typeface="+mn-ea"/>
              </a:rPr>
              <a:t>、猜你想问；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、用户主动提问（输入文本或者语音识别输入，其中用户主动提问支持上传图片，自动识别图片内容进行提问。</a:t>
            </a:r>
            <a:endParaRPr lang="zh-CN" altLang="en-US"/>
          </a:p>
          <a:p>
            <a:endParaRPr lang="zh-CN" altLang="en-US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1181100"/>
            <a:ext cx="3222625" cy="47472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WEB 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操作方法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学习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93945" y="2280920"/>
            <a:ext cx="6028055" cy="25609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/>
              <a:t>AI</a:t>
            </a:r>
            <a:r>
              <a:rPr lang="zh-CN" altLang="en-US" b="1"/>
              <a:t>互动室：</a:t>
            </a:r>
            <a:r>
              <a:rPr lang="zh-CN" altLang="en-US"/>
              <a:t>话题触发逻辑：</a:t>
            </a:r>
            <a:r>
              <a:rPr lang="en-US" altLang="zh-CN"/>
              <a:t>1</a:t>
            </a:r>
            <a:r>
              <a:rPr lang="zh-CN" altLang="en-US"/>
              <a:t>、学生每学完一章内容后</a:t>
            </a:r>
            <a:r>
              <a:rPr lang="en-US" altLang="zh-CN"/>
              <a:t>AI</a:t>
            </a:r>
            <a:r>
              <a:rPr lang="zh-CN" altLang="en-US"/>
              <a:t>会主动发起话题讨论，每章配置了</a:t>
            </a:r>
            <a:r>
              <a:rPr lang="en-US" altLang="zh-CN"/>
              <a:t>3</a:t>
            </a:r>
            <a:r>
              <a:rPr lang="zh-CN" altLang="en-US"/>
              <a:t>个话题，学生可以自主选择在哪个话题下讨论；</a:t>
            </a:r>
            <a:r>
              <a:rPr lang="en-US" altLang="zh-CN"/>
              <a:t>2</a:t>
            </a:r>
            <a:r>
              <a:rPr lang="zh-CN" altLang="en-US"/>
              <a:t>、章节内容学习中时，用户主动进行话题讨论。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en-US" altLang="zh-CN" b="1"/>
              <a:t> </a:t>
            </a:r>
            <a:r>
              <a:rPr lang="zh-CN" altLang="en-US"/>
              <a:t>安排四位</a:t>
            </a:r>
            <a:r>
              <a:rPr lang="en-US" altLang="zh-CN"/>
              <a:t>AI</a:t>
            </a:r>
            <a:r>
              <a:rPr lang="zh-CN" altLang="en-US"/>
              <a:t>小伙伴（开心果、脑洞大师、生活家、学长），不同的</a:t>
            </a:r>
            <a:r>
              <a:rPr lang="en-US" altLang="zh-CN"/>
              <a:t>AI</a:t>
            </a:r>
            <a:r>
              <a:rPr lang="zh-CN" altLang="en-US"/>
              <a:t>伙伴的答题风格不一样，学生开始不知道怎么参与的话可以先看</a:t>
            </a:r>
            <a:r>
              <a:rPr lang="en-US" altLang="zh-CN"/>
              <a:t>AI</a:t>
            </a:r>
            <a:r>
              <a:rPr lang="zh-CN" altLang="en-US"/>
              <a:t>小伙伴们是如何进行讨论的，再构思自己的讨论思路。</a:t>
            </a:r>
            <a:endParaRPr lang="zh-CN" altLang="en-US"/>
          </a:p>
          <a:p>
            <a:endParaRPr lang="zh-CN" altLang="en-US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5365" y="1257300"/>
            <a:ext cx="3257550" cy="5086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3710" y="999490"/>
            <a:ext cx="11253470" cy="5401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APP</a:t>
            </a:r>
            <a:r>
              <a:rPr lang="zh-CN" altLang="en-US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8180" y="999490"/>
            <a:ext cx="10814685" cy="15830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打开知到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APP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，选择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学号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登录，输入自己的学校、大学学号及初始密码</a:t>
            </a:r>
            <a:r>
              <a:rPr lang="en-US" altLang="zh-CN" sz="2000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Zhihuishu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@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学号后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位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（首字母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为大写。如：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Zhihuishu@220908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。如学号不足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位，则为全部学号），验证姓名最后一个字、绑定手机号后，会弹出课程确认的界面，点击确认即可（如弹出姓名与本人姓名不一致请及时反馈老师或联系在线客服反馈。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APP登录界面 - 学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4450" y="2783840"/>
            <a:ext cx="1565910" cy="3394075"/>
          </a:xfrm>
          <a:prstGeom prst="rect">
            <a:avLst/>
          </a:prstGeom>
        </p:spPr>
      </p:pic>
      <p:pic>
        <p:nvPicPr>
          <p:cNvPr id="4" name="图片 3" descr="APP学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410" y="2783840"/>
            <a:ext cx="1577975" cy="3421380"/>
          </a:xfrm>
          <a:prstGeom prst="rect">
            <a:avLst/>
          </a:prstGeom>
        </p:spPr>
      </p:pic>
      <p:pic>
        <p:nvPicPr>
          <p:cNvPr id="6" name="图片 5" descr="APP真实姓名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435" y="2783840"/>
            <a:ext cx="1657985" cy="3594100"/>
          </a:xfrm>
          <a:prstGeom prst="rect">
            <a:avLst/>
          </a:prstGeom>
        </p:spPr>
      </p:pic>
      <p:pic>
        <p:nvPicPr>
          <p:cNvPr id="21" name="图片 20" descr="APP绑定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520" y="2783840"/>
            <a:ext cx="1659890" cy="3600450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649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9555" y="1076960"/>
            <a:ext cx="11727815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总成绩发布后，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若学生总成绩小于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分，且学校设置为允许补考的前提下，系统会自动发布补考试卷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，点击学习页面目录上方的【作业考试】可查看补考试卷。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补考只看补考试卷的成绩，不再综合平时成绩、章测试、见面课部分的占比成绩。补考成绩大于等于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分；补考成绩小于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次成绩的高分。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新生—手机号已注册未认证的同学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 descr="APP登录界面 - 手机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865" y="2606675"/>
            <a:ext cx="1762760" cy="3821430"/>
          </a:xfrm>
          <a:prstGeom prst="rect">
            <a:avLst/>
          </a:prstGeom>
        </p:spPr>
      </p:pic>
      <p:pic>
        <p:nvPicPr>
          <p:cNvPr id="6" name="图片 5" descr="APP手机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25" y="2647315"/>
            <a:ext cx="1745615" cy="3794125"/>
          </a:xfrm>
          <a:prstGeom prst="rect">
            <a:avLst/>
          </a:prstGeom>
        </p:spPr>
      </p:pic>
      <p:pic>
        <p:nvPicPr>
          <p:cNvPr id="8" name="图片 7" descr="APP在校学生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065" y="2587625"/>
            <a:ext cx="1753870" cy="38131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445" y="2633980"/>
            <a:ext cx="1816735" cy="37909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300" y="2620010"/>
            <a:ext cx="2012950" cy="3794125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11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--</a:t>
            </a:r>
            <a:r>
              <a:rPr lang="zh-CN" altLang="en-US" sz="2400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 descr="APP手机号登录 - 忘记密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635" y="2840990"/>
            <a:ext cx="1631315" cy="35452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325" y="2840990"/>
            <a:ext cx="1673860" cy="3559175"/>
          </a:xfrm>
          <a:prstGeom prst="rect">
            <a:avLst/>
          </a:prstGeom>
        </p:spPr>
      </p:pic>
      <p:pic>
        <p:nvPicPr>
          <p:cNvPr id="17" name="图片 16" descr="APP个人资料页面 - 手机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0" y="2819400"/>
            <a:ext cx="1645285" cy="3566795"/>
          </a:xfrm>
          <a:prstGeom prst="rect">
            <a:avLst/>
          </a:prstGeom>
        </p:spPr>
      </p:pic>
      <p:pic>
        <p:nvPicPr>
          <p:cNvPr id="18" name="图片 17" descr="APP更换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295" y="2819400"/>
            <a:ext cx="1663065" cy="3604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92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65505" y="1445405"/>
            <a:ext cx="1052703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9850" y="2379345"/>
            <a:ext cx="1715770" cy="3648710"/>
          </a:xfrm>
          <a:prstGeom prst="rect">
            <a:avLst/>
          </a:prstGeom>
        </p:spPr>
      </p:pic>
      <p:pic>
        <p:nvPicPr>
          <p:cNvPr id="6" name="图片 5" descr="APP个人资料页面 - 修改认证信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570" y="2369185"/>
            <a:ext cx="1687195" cy="3659505"/>
          </a:xfrm>
          <a:prstGeom prst="rect">
            <a:avLst/>
          </a:prstGeom>
        </p:spPr>
      </p:pic>
      <p:pic>
        <p:nvPicPr>
          <p:cNvPr id="8" name="图片 7" descr="APP认证信息修改 - 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1465" y="2369185"/>
            <a:ext cx="1687830" cy="3660140"/>
          </a:xfrm>
          <a:prstGeom prst="rect">
            <a:avLst/>
          </a:prstGeom>
        </p:spPr>
      </p:pic>
      <p:pic>
        <p:nvPicPr>
          <p:cNvPr id="9" name="图片 8" descr="APP认证信息修改 - 信息修改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805" y="2288540"/>
            <a:ext cx="1724660" cy="3740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620760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165" y="3119755"/>
            <a:ext cx="5590540" cy="221107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460" y="1791970"/>
            <a:ext cx="8369300" cy="828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201660" y="1895899"/>
            <a:ext cx="2794000" cy="3330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38445" y="1595120"/>
            <a:ext cx="2675255" cy="48044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60" y="1560830"/>
            <a:ext cx="2236470" cy="44119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090" y="1496695"/>
            <a:ext cx="2459355" cy="487426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654579" y="1766296"/>
            <a:ext cx="5335571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！！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7060" y="1560830"/>
            <a:ext cx="2236470" cy="44119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370" y="4124960"/>
            <a:ext cx="2428875" cy="18478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PP_MARK_KEY" val="13eb56d6-3c4e-4b4f-8d8b-2b8b9b1332e1"/>
  <p:tag name="COMMONDATA" val="eyJoZGlkIjoiMDJkYThjODYzMzNmYzZkZDJjM2JiMzU1ZDUzNWEzYTAifQ=="/>
  <p:tag name="commondata" val="eyJoZGlkIjoiZDY4ZWI1NWMwM2UzOWExMmM1NzNiOGQ4NjAxM2Q1YmQ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5668</Words>
  <Application>WPS 演示</Application>
  <PresentationFormat>宽屏</PresentationFormat>
  <Paragraphs>223</Paragraphs>
  <Slides>32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7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钱勇萍</cp:lastModifiedBy>
  <cp:revision>489</cp:revision>
  <dcterms:created xsi:type="dcterms:W3CDTF">2022-01-17T01:35:00Z</dcterms:created>
  <dcterms:modified xsi:type="dcterms:W3CDTF">2026-08-17T07:19:03Z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13B5F45FACEC424FAD70751235CE0C6B_12</vt:lpwstr>
  </property>
</Properties>
</file>