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5"/>
  </p:handoutMasterIdLst>
  <p:sldIdLst>
    <p:sldId id="642" r:id="rId3"/>
    <p:sldId id="472" r:id="rId5"/>
    <p:sldId id="776" r:id="rId6"/>
    <p:sldId id="778" r:id="rId7"/>
    <p:sldId id="775" r:id="rId8"/>
    <p:sldId id="352" r:id="rId9"/>
    <p:sldId id="351" r:id="rId10"/>
    <p:sldId id="260" r:id="rId11"/>
    <p:sldId id="294" r:id="rId12"/>
    <p:sldId id="381" r:id="rId13"/>
    <p:sldId id="296" r:id="rId14"/>
    <p:sldId id="299" r:id="rId15"/>
    <p:sldId id="430" r:id="rId16"/>
    <p:sldId id="474" r:id="rId17"/>
    <p:sldId id="325" r:id="rId18"/>
    <p:sldId id="326" r:id="rId19"/>
    <p:sldId id="327" r:id="rId20"/>
    <p:sldId id="745" r:id="rId21"/>
    <p:sldId id="475" r:id="rId22"/>
    <p:sldId id="509" r:id="rId23"/>
    <p:sldId id="476" r:id="rId24"/>
    <p:sldId id="477" r:id="rId25"/>
    <p:sldId id="510" r:id="rId26"/>
    <p:sldId id="328" r:id="rId27"/>
    <p:sldId id="530" r:id="rId28"/>
    <p:sldId id="329" r:id="rId29"/>
    <p:sldId id="686" r:id="rId30"/>
    <p:sldId id="511" r:id="rId31"/>
    <p:sldId id="567" r:id="rId32"/>
    <p:sldId id="581" r:id="rId33"/>
    <p:sldId id="582" r:id="rId34"/>
    <p:sldId id="549" r:id="rId35"/>
    <p:sldId id="566" r:id="rId36"/>
    <p:sldId id="687" r:id="rId37"/>
    <p:sldId id="453" r:id="rId38"/>
    <p:sldId id="709" r:id="rId39"/>
    <p:sldId id="688" r:id="rId40"/>
    <p:sldId id="689" r:id="rId41"/>
    <p:sldId id="690" r:id="rId42"/>
    <p:sldId id="691" r:id="rId43"/>
    <p:sldId id="531" r:id="rId44"/>
    <p:sldId id="532" r:id="rId45"/>
    <p:sldId id="355" r:id="rId46"/>
    <p:sldId id="780" r:id="rId47"/>
    <p:sldId id="779" r:id="rId48"/>
    <p:sldId id="826" r:id="rId49"/>
    <p:sldId id="825" r:id="rId50"/>
    <p:sldId id="744" r:id="rId51"/>
    <p:sldId id="551" r:id="rId52"/>
    <p:sldId id="552" r:id="rId53"/>
    <p:sldId id="346" r:id="rId5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80"/>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63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B8D72-2154-4BB9-A2B0-1A539FE0FDC2}"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84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15AB15D-FFB8-40BA-81C0-0F29365372C4}"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253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9C2AA72-C540-4398-AC79-5C043028EEC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3.png"/><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46.png"/><Relationship Id="rId1" Type="http://schemas.openxmlformats.org/officeDocument/2006/relationships/image" Target="../media/image45.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48.png"/><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53.png"/><Relationship Id="rId1"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56.png"/><Relationship Id="rId1" Type="http://schemas.openxmlformats.org/officeDocument/2006/relationships/image" Target="../media/image55.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2.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image" Target="../media/image67.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72.png"/><Relationship Id="rId1" Type="http://schemas.openxmlformats.org/officeDocument/2006/relationships/image" Target="../media/image71.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74.png"/><Relationship Id="rId1" Type="http://schemas.openxmlformats.org/officeDocument/2006/relationships/image" Target="../media/image73.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76.png"/><Relationship Id="rId1"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73.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2.xml"/><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81.png"/><Relationship Id="rId1"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83.png"/><Relationship Id="rId1"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电脑</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5541010"/>
            <a:ext cx="10939780" cy="13163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815" y="5686425"/>
            <a:ext cx="1057846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如果首次登录，系统会自动跳转到修改密码页面，按照提示设置您的新密码，并确认新密码，输入验证码，点击【确认】后即可跳转个人空间界面。（注：密码要求</a:t>
            </a:r>
            <a:r>
              <a:rPr lang="en-US" altLang="zh-CN" dirty="0">
                <a:solidFill>
                  <a:schemeClr val="bg1"/>
                </a:solidFill>
                <a:latin typeface="微软雅黑" panose="020B0503020204020204" pitchFamily="34" charset="-122"/>
                <a:ea typeface="微软雅黑" panose="020B0503020204020204" pitchFamily="34" charset="-122"/>
              </a:rPr>
              <a:t>8-16</a:t>
            </a:r>
            <a:r>
              <a:rPr lang="zh-CN" altLang="en-US" dirty="0">
                <a:solidFill>
                  <a:schemeClr val="bg1"/>
                </a:solidFill>
                <a:latin typeface="微软雅黑" panose="020B0503020204020204" pitchFamily="34" charset="-122"/>
                <a:ea typeface="微软雅黑" panose="020B0503020204020204" pitchFamily="34" charset="-122"/>
              </a:rPr>
              <a:t>位，至少包含数字、字母、符号两种元素，并且一定要记住您修改之后的密码哦！以后每次登录都会用到它）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048635" y="906780"/>
            <a:ext cx="6497955" cy="4577715"/>
          </a:xfrm>
          <a:prstGeom prst="rect">
            <a:avLst/>
          </a:prstGeo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2450" y="5384800"/>
            <a:ext cx="11184890" cy="1322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44195" y="873760"/>
            <a:ext cx="11192510" cy="4396740"/>
          </a:xfrm>
          <a:prstGeom prst="rect">
            <a:avLst/>
          </a:prstGeom>
        </p:spPr>
      </p:pic>
      <p:sp>
        <p:nvSpPr>
          <p:cNvPr id="15367"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5368" name="TextBox 43      (向天歌演示原创作品：www.TopPPT.cn)"/>
          <p:cNvSpPr txBox="1">
            <a:spLocks noChangeArrowheads="1"/>
          </p:cNvSpPr>
          <p:nvPr/>
        </p:nvSpPr>
        <p:spPr bwMode="auto">
          <a:xfrm>
            <a:off x="752475" y="5459730"/>
            <a:ext cx="10891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登录以后，点击左侧</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跳转到【</a:t>
            </a:r>
            <a:r>
              <a:rPr lang="zh-CN" altLang="en-US" dirty="0">
                <a:solidFill>
                  <a:schemeClr val="bg1"/>
                </a:solidFill>
                <a:latin typeface="微软雅黑" panose="020B0503020204020204" pitchFamily="34" charset="-122"/>
                <a:ea typeface="微软雅黑" panose="020B0503020204020204" pitchFamily="34" charset="-122"/>
                <a:sym typeface="+mn-ea"/>
              </a:rPr>
              <a:t>我学的课</a:t>
            </a:r>
            <a:r>
              <a:rPr lang="zh-CN" altLang="en-US" dirty="0">
                <a:solidFill>
                  <a:schemeClr val="bg1"/>
                </a:solidFill>
                <a:latin typeface="微软雅黑" panose="020B0503020204020204" pitchFamily="34" charset="-122"/>
                <a:ea typeface="微软雅黑" panose="020B0503020204020204" pitchFamily="34" charset="-122"/>
              </a:rPr>
              <a:t>】页面。</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如果您学校是在</a:t>
            </a:r>
            <a:r>
              <a:rPr lang="zh-CN" altLang="en-US" b="1" dirty="0">
                <a:solidFill>
                  <a:srgbClr val="FFFF00"/>
                </a:solidFill>
                <a:latin typeface="微软雅黑" panose="020B0503020204020204" pitchFamily="34" charset="-122"/>
                <a:ea typeface="微软雅黑" panose="020B0503020204020204" pitchFamily="34" charset="-122"/>
                <a:sym typeface="+mn-ea"/>
              </a:rPr>
              <a:t>教务系统选课</a:t>
            </a:r>
            <a:r>
              <a:rPr lang="zh-CN" altLang="en-US" dirty="0">
                <a:solidFill>
                  <a:schemeClr val="bg1"/>
                </a:solidFill>
                <a:latin typeface="微软雅黑" panose="020B0503020204020204" pitchFamily="34" charset="-122"/>
                <a:ea typeface="微软雅黑" panose="020B0503020204020204" pitchFamily="34" charset="-122"/>
                <a:sym typeface="+mn-ea"/>
              </a:rPr>
              <a:t>，通知开课以后，课程会直接显示在【课程】</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【我学的课】下。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如果您学校通知是在</a:t>
            </a:r>
            <a:r>
              <a:rPr lang="zh-CN" altLang="en-US" b="1" dirty="0">
                <a:solidFill>
                  <a:srgbClr val="FFFF00"/>
                </a:solidFill>
                <a:latin typeface="微软雅黑" panose="020B0503020204020204" pitchFamily="34" charset="-122"/>
                <a:ea typeface="微软雅黑" panose="020B0503020204020204" pitchFamily="34" charset="-122"/>
              </a:rPr>
              <a:t>超星平台选课</a:t>
            </a:r>
            <a:r>
              <a:rPr lang="zh-CN" altLang="en-US" dirty="0">
                <a:solidFill>
                  <a:schemeClr val="bg1"/>
                </a:solidFill>
                <a:latin typeface="微软雅黑" panose="020B0503020204020204" pitchFamily="34" charset="-122"/>
                <a:ea typeface="微软雅黑" panose="020B0503020204020204" pitchFamily="34" charset="-122"/>
              </a:rPr>
              <a:t>，点击右上角【</a:t>
            </a:r>
            <a:r>
              <a:rPr lang="zh-CN" altLang="en-US" dirty="0">
                <a:solidFill>
                  <a:schemeClr val="bg1"/>
                </a:solidFill>
                <a:latin typeface="微软雅黑" panose="020B0503020204020204" pitchFamily="34" charset="-122"/>
                <a:ea typeface="微软雅黑" panose="020B0503020204020204" pitchFamily="34" charset="-122"/>
                <a:sym typeface="+mn-ea"/>
              </a:rPr>
              <a:t>添加课程</a:t>
            </a:r>
            <a:r>
              <a:rPr lang="zh-CN" altLang="en-US" dirty="0">
                <a:solidFill>
                  <a:schemeClr val="bg1"/>
                </a:solidFill>
                <a:latin typeface="微软雅黑" panose="020B0503020204020204" pitchFamily="34" charset="-122"/>
                <a:ea typeface="微软雅黑" panose="020B0503020204020204" pitchFamily="34" charset="-122"/>
              </a:rPr>
              <a:t>】，或者点击大加号</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进入自主选课页面进行选课。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81355" y="3219339"/>
            <a:ext cx="120015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3157220" y="1678305"/>
            <a:ext cx="2780665" cy="2927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矩形 2"/>
          <p:cNvSpPr/>
          <p:nvPr/>
        </p:nvSpPr>
        <p:spPr>
          <a:xfrm>
            <a:off x="10780423" y="1171600"/>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930900"/>
            <a:ext cx="10513060" cy="7385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741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7415" name="TextBox 43      (向天歌演示原创作品：www.TopPPT.cn)"/>
          <p:cNvSpPr txBox="1">
            <a:spLocks noChangeArrowheads="1"/>
          </p:cNvSpPr>
          <p:nvPr/>
        </p:nvSpPr>
        <p:spPr bwMode="auto">
          <a:xfrm>
            <a:off x="1269579" y="6084257"/>
            <a:ext cx="965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点击添加以后，进入到选课页面</a:t>
            </a:r>
            <a:r>
              <a:rPr lang="zh-CN" altLang="en-US" dirty="0" smtClean="0">
                <a:solidFill>
                  <a:schemeClr val="bg1"/>
                </a:solidFill>
                <a:latin typeface="微软雅黑" panose="020B0503020204020204" pitchFamily="34" charset="-122"/>
                <a:ea typeface="微软雅黑" panose="020B0503020204020204" pitchFamily="34" charset="-122"/>
              </a:rPr>
              <a:t>，按照学校的要求，进行选课，报名有两种方式</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97610" y="910590"/>
            <a:ext cx="9824720" cy="4892675"/>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37845" y="827405"/>
            <a:ext cx="11125200" cy="4819650"/>
          </a:xfrm>
          <a:prstGeom prst="rect">
            <a:avLst/>
          </a:prstGeom>
        </p:spPr>
      </p:pic>
      <p:sp>
        <p:nvSpPr>
          <p:cNvPr id="32" name="Rectangle 31      (向天歌演示原创作品：www.TopPPT.cn)"/>
          <p:cNvSpPr/>
          <p:nvPr/>
        </p:nvSpPr>
        <p:spPr>
          <a:xfrm>
            <a:off x="537210" y="5815330"/>
            <a:ext cx="1112710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753110" y="5888355"/>
            <a:ext cx="107181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如果您已经想好了要选什么课程，您可以直接点击课程右下角的【报名】，出现提示【确定要报名此课程吗？】，如果您确定，点击【确定】，如果不确定，点击【取消】。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27360" y="4787265"/>
            <a:ext cx="930910" cy="421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7" name="图片 6"/>
          <p:cNvPicPr>
            <a:picLocks noChangeAspect="1"/>
          </p:cNvPicPr>
          <p:nvPr/>
        </p:nvPicPr>
        <p:blipFill>
          <a:blip r:embed="rId2"/>
          <a:stretch>
            <a:fillRect/>
          </a:stretch>
        </p:blipFill>
        <p:spPr>
          <a:xfrm>
            <a:off x="5076825" y="2160905"/>
            <a:ext cx="4286250" cy="2105025"/>
          </a:xfrm>
          <a:prstGeom prst="rect">
            <a:avLst/>
          </a:prstGeom>
        </p:spPr>
      </p:pic>
      <p:sp>
        <p:nvSpPr>
          <p:cNvPr id="5" name="矩形 4"/>
          <p:cNvSpPr/>
          <p:nvPr/>
        </p:nvSpPr>
        <p:spPr>
          <a:xfrm>
            <a:off x="7196455" y="3756025"/>
            <a:ext cx="1045845" cy="509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0003647" y="4706025"/>
            <a:ext cx="432048" cy="58477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20" name="文本框 19"/>
          <p:cNvSpPr txBox="1"/>
          <p:nvPr/>
        </p:nvSpPr>
        <p:spPr>
          <a:xfrm>
            <a:off x="6631707" y="3681105"/>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endParaRPr lang="zh-CN" altLang="en-US" sz="2800" b="1">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79425" y="1222375"/>
            <a:ext cx="4029075" cy="1809750"/>
          </a:xfrm>
          <a:prstGeom prst="rect">
            <a:avLst/>
          </a:prstGeom>
        </p:spPr>
      </p:pic>
      <p:pic>
        <p:nvPicPr>
          <p:cNvPr id="13" name="图片 12"/>
          <p:cNvPicPr>
            <a:picLocks noChangeAspect="1"/>
          </p:cNvPicPr>
          <p:nvPr/>
        </p:nvPicPr>
        <p:blipFill>
          <a:blip r:embed="rId2"/>
          <a:stretch>
            <a:fillRect/>
          </a:stretch>
        </p:blipFill>
        <p:spPr>
          <a:xfrm>
            <a:off x="408305" y="3467735"/>
            <a:ext cx="4057650" cy="1800225"/>
          </a:xfrm>
          <a:prstGeom prst="rect">
            <a:avLst/>
          </a:prstGeom>
        </p:spPr>
      </p:pic>
      <p:sp>
        <p:nvSpPr>
          <p:cNvPr id="21" name="文本框 20"/>
          <p:cNvSpPr txBox="1"/>
          <p:nvPr/>
        </p:nvSpPr>
        <p:spPr>
          <a:xfrm>
            <a:off x="551180" y="1386205"/>
            <a:ext cx="64897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a:solidFill>
                <a:srgbClr val="FF0000"/>
              </a:solidFill>
            </a:endParaRPr>
          </a:p>
        </p:txBody>
      </p:sp>
      <p:sp>
        <p:nvSpPr>
          <p:cNvPr id="2" name="文本框 1"/>
          <p:cNvSpPr txBox="1"/>
          <p:nvPr/>
        </p:nvSpPr>
        <p:spPr>
          <a:xfrm>
            <a:off x="479425" y="3539490"/>
            <a:ext cx="726440" cy="583565"/>
          </a:xfrm>
          <a:prstGeom prst="rect">
            <a:avLst/>
          </a:prstGeom>
          <a:noFill/>
        </p:spPr>
        <p:txBody>
          <a:bodyPr wrap="square" rtlCol="0">
            <a:spAutoFit/>
          </a:bodyPr>
          <a:lstStyle/>
          <a:p>
            <a:r>
              <a:rPr lang="zh-CN" altLang="en-US" sz="3200" b="1" dirty="0">
                <a:solidFill>
                  <a:srgbClr val="FF0000"/>
                </a:solidFill>
              </a:rPr>
              <a:t>④</a:t>
            </a:r>
            <a:endParaRPr lang="zh-CN" altLang="en-US" sz="3200" b="1" dirty="0">
              <a:solidFill>
                <a:srgbClr val="FF0000"/>
              </a:solidFill>
            </a:endParaRPr>
          </a:p>
        </p:txBody>
      </p:sp>
      <p:sp>
        <p:nvSpPr>
          <p:cNvPr id="6" name="Rectangle 31      (向天歌演示原创作品：www.TopPPT.cn)"/>
          <p:cNvSpPr/>
          <p:nvPr/>
        </p:nvSpPr>
        <p:spPr>
          <a:xfrm>
            <a:off x="454660" y="5635625"/>
            <a:ext cx="11195050" cy="11239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 name="TextBox 43      (向天歌演示原创作品：www.TopPPT.cn)"/>
          <p:cNvSpPr txBox="1">
            <a:spLocks noChangeArrowheads="1"/>
          </p:cNvSpPr>
          <p:nvPr/>
        </p:nvSpPr>
        <p:spPr bwMode="auto">
          <a:xfrm>
            <a:off x="666115" y="5744845"/>
            <a:ext cx="1080325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点击【确定】后，出现③所示的提示，等待倒计时结束以后，出现【报名成功】的提示，点击【确认】即可。</a:t>
            </a:r>
            <a:r>
              <a:rPr lang="zh-CN" altLang="en-US" dirty="0" smtClean="0">
                <a:solidFill>
                  <a:schemeClr val="bg1"/>
                </a:solidFill>
                <a:latin typeface="微软雅黑" panose="020B0503020204020204" pitchFamily="34" charset="-122"/>
                <a:ea typeface="微软雅黑" panose="020B0503020204020204" pitchFamily="34" charset="-122"/>
                <a:sym typeface="+mn-ea"/>
              </a:rPr>
              <a:t>此</a:t>
            </a:r>
            <a:r>
              <a:rPr lang="zh-CN" altLang="en-US" dirty="0">
                <a:solidFill>
                  <a:schemeClr val="bg1"/>
                </a:solidFill>
                <a:latin typeface="微软雅黑" panose="020B0503020204020204" pitchFamily="34" charset="-122"/>
                <a:ea typeface="微软雅黑" panose="020B0503020204020204" pitchFamily="34" charset="-122"/>
                <a:sym typeface="+mn-ea"/>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。点击右上角头像旁边的下拉三角，点击【进入空间】，即可看到您报名的课程出现在您空间里，如图⑥所示。</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4618990" y="299720"/>
            <a:ext cx="7409815" cy="3081655"/>
          </a:xfrm>
          <a:prstGeom prst="rect">
            <a:avLst/>
          </a:prstGeom>
        </p:spPr>
      </p:pic>
      <p:sp>
        <p:nvSpPr>
          <p:cNvPr id="12" name="矩形 11"/>
          <p:cNvSpPr/>
          <p:nvPr/>
        </p:nvSpPr>
        <p:spPr>
          <a:xfrm>
            <a:off x="11054715" y="555625"/>
            <a:ext cx="1045845" cy="32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4" name="图片 13"/>
          <p:cNvPicPr>
            <a:picLocks noChangeAspect="1"/>
          </p:cNvPicPr>
          <p:nvPr/>
        </p:nvPicPr>
        <p:blipFill>
          <a:blip r:embed="rId4"/>
          <a:stretch>
            <a:fillRect/>
          </a:stretch>
        </p:blipFill>
        <p:spPr>
          <a:xfrm>
            <a:off x="5382895" y="1758950"/>
            <a:ext cx="6086475" cy="3752850"/>
          </a:xfrm>
          <a:prstGeom prst="rect">
            <a:avLst/>
          </a:prstGeom>
        </p:spPr>
      </p:pic>
      <p:sp>
        <p:nvSpPr>
          <p:cNvPr id="15" name="文本框 14"/>
          <p:cNvSpPr txBox="1"/>
          <p:nvPr/>
        </p:nvSpPr>
        <p:spPr>
          <a:xfrm>
            <a:off x="10447020" y="481965"/>
            <a:ext cx="648970"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6" name="文本框 15"/>
          <p:cNvSpPr txBox="1"/>
          <p:nvPr/>
        </p:nvSpPr>
        <p:spPr>
          <a:xfrm>
            <a:off x="7304405" y="2448560"/>
            <a:ext cx="648970"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53440" y="869950"/>
            <a:ext cx="9675495" cy="4671060"/>
          </a:xfrm>
          <a:prstGeom prst="rect">
            <a:avLst/>
          </a:prstGeom>
        </p:spPr>
      </p:pic>
      <p:sp>
        <p:nvSpPr>
          <p:cNvPr id="32" name="Rectangle 31      (向天歌演示原创作品：www.TopPPT.cn)"/>
          <p:cNvSpPr/>
          <p:nvPr/>
        </p:nvSpPr>
        <p:spPr>
          <a:xfrm>
            <a:off x="551180" y="5684520"/>
            <a:ext cx="11096625" cy="1054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823595" y="5744845"/>
            <a:ext cx="106140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如果您还没有想好要选择什么课程，点击您想了解的课程的封面，可以查看该课程的一些介绍，如果确定要选这门课，点击橙色</a:t>
            </a:r>
            <a:r>
              <a:rPr lang="zh-CN" altLang="en-US" dirty="0" smtClean="0">
                <a:solidFill>
                  <a:schemeClr val="bg1"/>
                </a:solidFill>
                <a:latin typeface="微软雅黑" panose="020B0503020204020204" pitchFamily="34" charset="-122"/>
                <a:ea typeface="微软雅黑" panose="020B0503020204020204" pitchFamily="34" charset="-122"/>
              </a:rPr>
              <a:t>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课程报名</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，弹出提示【确定要报名此课程吗？】，点击</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确定</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，提示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报名成功</a:t>
            </a:r>
            <a:r>
              <a:rPr lang="zh-CN" altLang="en-US" dirty="0" smtClean="0">
                <a:solidFill>
                  <a:schemeClr val="bg1"/>
                </a:solidFill>
                <a:latin typeface="微软雅黑" panose="020B0503020204020204" pitchFamily="34" charset="-122"/>
                <a:ea typeface="微软雅黑" panose="020B0503020204020204" pitchFamily="34" charset="-122"/>
              </a:rPr>
              <a:t>，您成功添加了</a:t>
            </a:r>
            <a:r>
              <a:rPr lang="en-US" altLang="zh-CN" dirty="0" smtClean="0">
                <a:solidFill>
                  <a:schemeClr val="bg1"/>
                </a:solidFill>
                <a:latin typeface="微软雅黑" panose="020B0503020204020204" pitchFamily="34" charset="-122"/>
                <a:ea typeface="微软雅黑" panose="020B0503020204020204" pitchFamily="34" charset="-122"/>
              </a:rPr>
              <a:t>1</a:t>
            </a:r>
            <a:r>
              <a:rPr lang="zh-CN" altLang="en-US" dirty="0" smtClean="0">
                <a:solidFill>
                  <a:schemeClr val="bg1"/>
                </a:solidFill>
                <a:latin typeface="微软雅黑" panose="020B0503020204020204" pitchFamily="34" charset="-122"/>
                <a:ea typeface="微软雅黑" panose="020B0503020204020204" pitchFamily="34" charset="-122"/>
              </a:rPr>
              <a:t>门课程到学习空间</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，点击【确定】，此</a:t>
            </a:r>
            <a:r>
              <a:rPr lang="zh-CN" altLang="en-US" dirty="0">
                <a:solidFill>
                  <a:schemeClr val="bg1"/>
                </a:solidFill>
                <a:latin typeface="微软雅黑" panose="020B0503020204020204" pitchFamily="34" charset="-122"/>
                <a:ea typeface="微软雅黑" panose="020B0503020204020204" pitchFamily="34" charset="-122"/>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195705" y="5108575"/>
            <a:ext cx="148653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7" name="图片 2" descr="8%UY_X}~S%I89O`O2L@OB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415" y="2020440"/>
            <a:ext cx="33035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5" descr="](15[_452ORQ_{~SW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82" y="2652787"/>
            <a:ext cx="3305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41096" y="2780928"/>
            <a:ext cx="811113" cy="510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195705" y="4437380"/>
            <a:ext cx="570865" cy="58356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20" name="文本框 19"/>
          <p:cNvSpPr txBox="1"/>
          <p:nvPr/>
        </p:nvSpPr>
        <p:spPr>
          <a:xfrm>
            <a:off x="3155717" y="2095510"/>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
        <p:nvSpPr>
          <p:cNvPr id="21" name="文本框 20"/>
          <p:cNvSpPr txBox="1"/>
          <p:nvPr/>
        </p:nvSpPr>
        <p:spPr>
          <a:xfrm>
            <a:off x="6873099" y="2636912"/>
            <a:ext cx="432048" cy="584775"/>
          </a:xfrm>
          <a:prstGeom prst="rect">
            <a:avLst/>
          </a:prstGeom>
          <a:noFill/>
        </p:spPr>
        <p:txBody>
          <a:bodyPr wrap="square" rtlCol="0">
            <a:spAutoFit/>
          </a:bodyPr>
          <a:lstStyle/>
          <a:p>
            <a:r>
              <a:rPr lang="zh-CN" altLang="en-US" sz="3200" b="1" dirty="0" smtClean="0">
                <a:solidFill>
                  <a:srgbClr val="FF0000"/>
                </a:solidFill>
              </a:rPr>
              <a:t>③</a:t>
            </a:r>
            <a:endParaRPr lang="zh-CN" altLang="en-US" sz="3200" b="1" dirty="0">
              <a:solidFill>
                <a:srgbClr val="FF0000"/>
              </a:solidFill>
            </a:endParaRPr>
          </a:p>
        </p:txBody>
      </p:sp>
      <p:sp>
        <p:nvSpPr>
          <p:cNvPr id="6" name="矩形 5"/>
          <p:cNvSpPr/>
          <p:nvPr/>
        </p:nvSpPr>
        <p:spPr>
          <a:xfrm>
            <a:off x="10770235" y="888365"/>
            <a:ext cx="662940" cy="4580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10885170" y="979170"/>
            <a:ext cx="662305" cy="4399915"/>
          </a:xfrm>
          <a:prstGeom prst="rect">
            <a:avLst/>
          </a:prstGeom>
          <a:noFill/>
        </p:spPr>
        <p:txBody>
          <a:bodyPr wrap="square" rtlCol="0">
            <a:spAutoFit/>
          </a:bodyPr>
          <a:p>
            <a:r>
              <a:rPr lang="zh-CN" altLang="en-US" sz="2000" b="1">
                <a:solidFill>
                  <a:srgbClr val="FF0000"/>
                </a:solidFill>
              </a:rPr>
              <a:t>注意：课程一定要先报名再学习</a:t>
            </a:r>
            <a:endParaRPr lang="zh-CN" altLang="en-US" sz="2000" b="1">
              <a:solidFill>
                <a:srgbClr val="FF0000"/>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70025" y="849630"/>
            <a:ext cx="9384030" cy="4750435"/>
          </a:xfrm>
          <a:prstGeom prst="rect">
            <a:avLst/>
          </a:prstGeom>
        </p:spPr>
      </p:pic>
      <p:sp>
        <p:nvSpPr>
          <p:cNvPr id="32" name="Rectangle 31      (向天歌演示原创作品：www.TopPPT.cn)"/>
          <p:cNvSpPr/>
          <p:nvPr/>
        </p:nvSpPr>
        <p:spPr>
          <a:xfrm>
            <a:off x="910908" y="5743575"/>
            <a:ext cx="1044257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51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endParaRPr lang="zh-CN" altLang="en-US" sz="2800" b="1">
              <a:latin typeface="微软雅黑" panose="020B0503020204020204" pitchFamily="34" charset="-122"/>
              <a:ea typeface="微软雅黑" panose="020B0503020204020204" pitchFamily="34" charset="-122"/>
            </a:endParaRPr>
          </a:p>
        </p:txBody>
      </p:sp>
      <p:sp>
        <p:nvSpPr>
          <p:cNvPr id="21511" name="TextBox 43      (向天歌演示原创作品：www.TopPPT.cn)"/>
          <p:cNvSpPr txBox="1">
            <a:spLocks noChangeArrowheads="1"/>
          </p:cNvSpPr>
          <p:nvPr/>
        </p:nvSpPr>
        <p:spPr bwMode="auto">
          <a:xfrm>
            <a:off x="983685" y="5829984"/>
            <a:ext cx="102977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报名成功后，点击提示框里面</a:t>
            </a:r>
            <a:r>
              <a:rPr lang="zh-CN" altLang="en-US" dirty="0" smtClean="0">
                <a:solidFill>
                  <a:schemeClr val="bg1"/>
                </a:solidFill>
                <a:latin typeface="微软雅黑" panose="020B0503020204020204" pitchFamily="34" charset="-122"/>
                <a:ea typeface="微软雅黑" panose="020B0503020204020204" pitchFamily="34" charset="-122"/>
              </a:rPr>
              <a:t>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学习空间</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您就能回到学习空间页面</a:t>
            </a:r>
            <a:r>
              <a:rPr lang="zh-CN" altLang="en-US" dirty="0" smtClean="0">
                <a:solidFill>
                  <a:schemeClr val="bg1"/>
                </a:solidFill>
                <a:latin typeface="微软雅黑" panose="020B0503020204020204" pitchFamily="34" charset="-122"/>
                <a:ea typeface="微软雅黑" panose="020B0503020204020204" pitchFamily="34" charset="-122"/>
              </a:rPr>
              <a:t>。或者点击课程标题下方显示的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进入课程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，进入到课程学习页面。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629410" y="5168265"/>
            <a:ext cx="102171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717883" y="2501910"/>
            <a:ext cx="6619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。您登录就可以看到，如果课程结束，就是复习模式，是不能再继续学习的。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55333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48605"/>
            <a:ext cx="11238865" cy="13709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退课</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680720" y="5420360"/>
            <a:ext cx="110064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选课后，如果想进行退课，您可以在【课程】➤【我学的课】，把鼠标放在课程图片上，</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如果右上角</a:t>
            </a:r>
            <a:r>
              <a:rPr lang="zh-CN" altLang="en-US" dirty="0">
                <a:solidFill>
                  <a:schemeClr val="bg1"/>
                </a:solidFill>
                <a:latin typeface="微软雅黑" panose="020B0503020204020204" pitchFamily="34" charset="-122"/>
                <a:ea typeface="微软雅黑" panose="020B0503020204020204" pitchFamily="34" charset="-122"/>
                <a:sym typeface="+mn-ea"/>
              </a:rPr>
              <a:t>未出现【退课】按钮，只有【移动到】，即为学校要求不允许退课。</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如果显示“退课”按钮，点击退课，系统会弹出提示【您确定要退出此课程？退课后学习记录将无法恢复！】，如果您确定，点击【确定】即可。</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752475" y="983615"/>
            <a:ext cx="3997960" cy="4165600"/>
          </a:xfrm>
          <a:prstGeom prst="rect">
            <a:avLst/>
          </a:prstGeom>
        </p:spPr>
      </p:pic>
      <p:sp>
        <p:nvSpPr>
          <p:cNvPr id="5" name="矩形 4"/>
          <p:cNvSpPr/>
          <p:nvPr/>
        </p:nvSpPr>
        <p:spPr>
          <a:xfrm>
            <a:off x="3882390" y="1056005"/>
            <a:ext cx="86868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2"/>
          <a:stretch>
            <a:fillRect/>
          </a:stretch>
        </p:blipFill>
        <p:spPr>
          <a:xfrm>
            <a:off x="5367020" y="983615"/>
            <a:ext cx="4080510" cy="4245610"/>
          </a:xfrm>
          <a:prstGeom prst="rect">
            <a:avLst/>
          </a:prstGeom>
        </p:spPr>
      </p:pic>
      <p:pic>
        <p:nvPicPr>
          <p:cNvPr id="10" name="图片 9"/>
          <p:cNvPicPr>
            <a:picLocks noChangeAspect="1"/>
          </p:cNvPicPr>
          <p:nvPr/>
        </p:nvPicPr>
        <p:blipFill>
          <a:blip r:embed="rId3"/>
          <a:stretch>
            <a:fillRect/>
          </a:stretch>
        </p:blipFill>
        <p:spPr>
          <a:xfrm>
            <a:off x="5984875" y="2453005"/>
            <a:ext cx="5514975" cy="1952625"/>
          </a:xfrm>
          <a:prstGeom prst="rect">
            <a:avLst/>
          </a:prstGeom>
        </p:spPr>
      </p:pic>
      <p:sp>
        <p:nvSpPr>
          <p:cNvPr id="11" name="矩形 10"/>
          <p:cNvSpPr/>
          <p:nvPr/>
        </p:nvSpPr>
        <p:spPr>
          <a:xfrm>
            <a:off x="8027670" y="1039495"/>
            <a:ext cx="141986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5984875" y="2458085"/>
            <a:ext cx="5514340" cy="1947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a:t>
            </a:r>
            <a:r>
              <a:rPr lang="zh-CN" altLang="en-US" dirty="0" smtClean="0">
                <a:solidFill>
                  <a:schemeClr val="bg1"/>
                </a:solidFill>
                <a:latin typeface="微软雅黑" panose="020B0503020204020204" pitchFamily="34" charset="-122"/>
                <a:ea typeface="微软雅黑" panose="020B0503020204020204" pitchFamily="34" charset="-122"/>
              </a:rPr>
              <a:t>看到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进度】或者【统计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3" name="文本框 2"/>
          <p:cNvSpPr txBox="1"/>
          <p:nvPr/>
        </p:nvSpPr>
        <p:spPr>
          <a:xfrm>
            <a:off x="1134745" y="1284605"/>
            <a:ext cx="7780020" cy="706755"/>
          </a:xfrm>
          <a:prstGeom prst="rect">
            <a:avLst/>
          </a:prstGeom>
          <a:noFill/>
        </p:spPr>
        <p:txBody>
          <a:bodyPr wrap="square" rtlCol="0">
            <a:spAutoFit/>
          </a:bodyPr>
          <a:p>
            <a:r>
              <a:rPr lang="zh-CN" altLang="zh-CN" sz="4000"/>
              <a:t>超星尔雅课程选课学习说明：</a:t>
            </a:r>
            <a:endParaRPr lang="zh-CN" altLang="zh-CN" sz="4000"/>
          </a:p>
        </p:txBody>
      </p:sp>
      <p:sp>
        <p:nvSpPr>
          <p:cNvPr id="10" name="文本框 9"/>
          <p:cNvSpPr txBox="1"/>
          <p:nvPr/>
        </p:nvSpPr>
        <p:spPr>
          <a:xfrm>
            <a:off x="1449705" y="2063115"/>
            <a:ext cx="9063990" cy="829945"/>
          </a:xfrm>
          <a:prstGeom prst="rect">
            <a:avLst/>
          </a:prstGeom>
          <a:noFill/>
        </p:spPr>
        <p:txBody>
          <a:bodyPr wrap="square" rtlCol="0">
            <a:spAutoFit/>
          </a:bodyPr>
          <a:p>
            <a:r>
              <a:rPr lang="zh-CN" altLang="en-US" sz="2400" dirty="0" smtClean="0">
                <a:solidFill>
                  <a:schemeClr val="tx1"/>
                </a:solidFill>
                <a:latin typeface="+mn-ea"/>
                <a:ea typeface="+mn-ea"/>
                <a:sym typeface="+mn-ea"/>
              </a:rPr>
              <a:t>尔雅课程学习需要先选课，目前支持以下两种方式，具体使用哪种选课方式由学校决定，请密切关注学校通知。</a:t>
            </a:r>
            <a:endParaRPr lang="zh-CN" altLang="en-US" sz="2400" dirty="0" smtClean="0">
              <a:solidFill>
                <a:schemeClr val="tx1"/>
              </a:solidFill>
              <a:latin typeface="+mn-ea"/>
              <a:ea typeface="+mn-ea"/>
              <a:sym typeface="+mn-ea"/>
            </a:endParaRPr>
          </a:p>
        </p:txBody>
      </p:sp>
      <p:sp>
        <p:nvSpPr>
          <p:cNvPr id="17" name="Rectangle 16      (向天歌演示原创作品：www.TopPPT.cn)"/>
          <p:cNvSpPr/>
          <p:nvPr/>
        </p:nvSpPr>
        <p:spPr>
          <a:xfrm>
            <a:off x="2717800" y="326644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496435"/>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328480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496335"/>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111625" y="3450590"/>
            <a:ext cx="4658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固定选课：学校教务系统选课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4111625" y="4671060"/>
            <a:ext cx="43821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自主选课：超星尔雅平台选课</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2"/>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74965" y="1468755"/>
            <a:ext cx="3676015" cy="42760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66445" y="892810"/>
            <a:ext cx="6134100" cy="1257300"/>
          </a:xfrm>
          <a:prstGeom prst="rect">
            <a:avLst/>
          </a:prstGeom>
        </p:spPr>
      </p:pic>
      <p:pic>
        <p:nvPicPr>
          <p:cNvPr id="3" name="图片 2"/>
          <p:cNvPicPr>
            <a:picLocks noChangeAspect="1"/>
          </p:cNvPicPr>
          <p:nvPr/>
        </p:nvPicPr>
        <p:blipFill>
          <a:blip r:embed="rId2"/>
          <a:stretch>
            <a:fillRect/>
          </a:stretch>
        </p:blipFill>
        <p:spPr>
          <a:xfrm>
            <a:off x="598805" y="2286635"/>
            <a:ext cx="7124700" cy="4276725"/>
          </a:xfrm>
          <a:prstGeom prst="rect">
            <a:avLst/>
          </a:prstGeom>
        </p:spPr>
      </p:pic>
      <p:sp>
        <p:nvSpPr>
          <p:cNvPr id="27655" name="TextBox 43      (向天歌演示原创作品：www.TopPPT.cn)"/>
          <p:cNvSpPr txBox="1">
            <a:spLocks noChangeArrowheads="1"/>
          </p:cNvSpPr>
          <p:nvPr/>
        </p:nvSpPr>
        <p:spPr bwMode="auto">
          <a:xfrm>
            <a:off x="8110855" y="1608455"/>
            <a:ext cx="344995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1193165" y="4780915"/>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378835"/>
            <a:ext cx="656463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学校教务系统选课，查看教务系统选课通知，在规定时间内登录教务系统进行选课，选课结束后，老师会将所有的学生选课信息统计好提供给工作人员导入尔雅平台，确定选课成功后请耐心等待或查看学校教务网站相关开课通知，到开课时间再按照通知登录，登录后进入空间会有课程显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2087245"/>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440" y="852805"/>
            <a:ext cx="7780020" cy="706755"/>
          </a:xfrm>
          <a:prstGeom prst="rect">
            <a:avLst/>
          </a:prstGeom>
          <a:noFill/>
        </p:spPr>
        <p:txBody>
          <a:bodyPr wrap="square" rtlCol="0">
            <a:spAutoFit/>
          </a:bodyPr>
          <a:p>
            <a:r>
              <a:rPr lang="zh-CN" altLang="zh-CN" sz="4000"/>
              <a:t>详细说明：</a:t>
            </a:r>
            <a:endParaRPr lang="zh-CN" altLang="zh-CN" sz="400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66090" y="2003425"/>
            <a:ext cx="6343650" cy="2752725"/>
          </a:xfrm>
          <a:prstGeom prst="rect">
            <a:avLst/>
          </a:prstGeom>
        </p:spPr>
      </p:pic>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5216525" y="2096135"/>
            <a:ext cx="6477000" cy="2609850"/>
          </a:xfrm>
          <a:prstGeom prst="rect">
            <a:avLst/>
          </a:prstGeom>
        </p:spPr>
      </p:pic>
      <p:pic>
        <p:nvPicPr>
          <p:cNvPr id="3" name="图片 2"/>
          <p:cNvPicPr>
            <a:picLocks noChangeAspect="1"/>
          </p:cNvPicPr>
          <p:nvPr/>
        </p:nvPicPr>
        <p:blipFill>
          <a:blip r:embed="rId3"/>
          <a:stretch>
            <a:fillRect/>
          </a:stretch>
        </p:blipFill>
        <p:spPr>
          <a:xfrm>
            <a:off x="1578610" y="917575"/>
            <a:ext cx="9182100" cy="90487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如果阅读不占考核权重，您点击阅读章节进入查看阅读要求，完成对应时长，任务点变绿即可。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如果显示【阅读总时长大于0分钟，阅读任务点可通过】，您点击下面的专题进入再退出，任务点当时即可变绿。</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681355" y="317690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5424805" y="3558540"/>
            <a:ext cx="331724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1811020" y="989330"/>
            <a:ext cx="2731135"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363980" y="2257425"/>
            <a:ext cx="6343650" cy="2752725"/>
          </a:xfrm>
          <a:prstGeom prst="rect">
            <a:avLst/>
          </a:prstGeom>
        </p:spPr>
      </p:pic>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563370" y="383857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085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61670" y="1091565"/>
            <a:ext cx="10868025" cy="3990975"/>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71220" y="5452110"/>
            <a:ext cx="104806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如果【阅读】占考核权重，您可以点击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右上角导航栏的【资料】，阅读资料里的专题内容即可。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38820" y="1188720"/>
            <a:ext cx="587375" cy="310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332230" y="3307080"/>
            <a:ext cx="212344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117205" y="3307080"/>
            <a:ext cx="309245"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046595" y="1611630"/>
            <a:ext cx="4692650" cy="4072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2477770"/>
            <a:ext cx="6153150" cy="372427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1200150"/>
            <a:ext cx="5895975" cy="933450"/>
          </a:xfrm>
          <a:prstGeom prst="rect">
            <a:avLst/>
          </a:prstGeom>
        </p:spPr>
      </p:pic>
      <p:sp>
        <p:nvSpPr>
          <p:cNvPr id="27655" name="TextBox 43      (向天歌演示原创作品：www.TopPPT.cn)"/>
          <p:cNvSpPr txBox="1">
            <a:spLocks noChangeArrowheads="1"/>
          </p:cNvSpPr>
          <p:nvPr/>
        </p:nvSpPr>
        <p:spPr bwMode="auto">
          <a:xfrm>
            <a:off x="7220585" y="1837055"/>
            <a:ext cx="444373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如果最后一个章节为直播，可点击进入看到直播内容。</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94690" y="3046095"/>
            <a:ext cx="91186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7740" y="836930"/>
            <a:ext cx="8448675" cy="2066925"/>
          </a:xfrm>
          <a:prstGeom prst="rect">
            <a:avLst/>
          </a:prstGeom>
        </p:spPr>
      </p:pic>
      <p:pic>
        <p:nvPicPr>
          <p:cNvPr id="8" name="图片 7"/>
          <p:cNvPicPr>
            <a:picLocks noChangeAspect="1"/>
          </p:cNvPicPr>
          <p:nvPr/>
        </p:nvPicPr>
        <p:blipFill>
          <a:blip r:embed="rId2"/>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进入到考试页面领取考试后，如果中途退出有退出考试，退出的时间也是计入到答题时长的。考试限时用完，再次打开考试，试卷会自动提交。</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是否可以重考是您学校老师决定的，如果您老师给予了重考机会，当时就会显示【重考】机标识，如果没有就说明您老师设置的是不允许重考，没有任何重考机会。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2995930"/>
            <a:ext cx="7332980" cy="224409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163570"/>
            <a:ext cx="65646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在尔雅平台学生自主选课，选课开始后，学生登录超星尔雅平台，在规定选课时间段内进行选课，选课后当时进入空间就有课程显示。如果错过选课，请关注学校通知，课程是否有补选机会。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68783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70619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2</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1871980"/>
            <a:ext cx="16579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自主选课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2"/>
          <a:stretch>
            <a:fillRect/>
          </a:stretch>
        </p:blipFill>
        <p:spPr>
          <a:xfrm>
            <a:off x="8558530" y="2882265"/>
            <a:ext cx="800100" cy="1009650"/>
          </a:xfrm>
          <a:prstGeom prst="rect">
            <a:avLst/>
          </a:prstGeom>
        </p:spPr>
      </p:pic>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视频的同时，点击视频页面右侧的【讨论】进行发布（发布讨论时视频会暂停）</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8404225" y="1967230"/>
            <a:ext cx="2876550" cy="2647950"/>
          </a:xfrm>
          <a:prstGeom prst="rect">
            <a:avLst/>
          </a:prstGeom>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779770"/>
            <a:ext cx="113328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如果您在考核中看到【章节学习次数】占考核权重，那么您需要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系统会监测您的学习轨迹并统计数据，章节学习</a:t>
            </a:r>
            <a:r>
              <a:rPr lang="zh-CN" altLang="en-US" dirty="0">
                <a:solidFill>
                  <a:schemeClr val="bg1"/>
                </a:solidFill>
                <a:latin typeface="微软雅黑" panose="020B0503020204020204" pitchFamily="34" charset="-122"/>
                <a:ea typeface="微软雅黑" panose="020B0503020204020204" pitchFamily="34" charset="-122"/>
                <a:sym typeface="+mn-ea"/>
              </a:rPr>
              <a:t>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37080"/>
          </a:xfrm>
          <a:prstGeom prst="rect">
            <a:avLst/>
          </a:prstGeom>
        </p:spPr>
      </p:pic>
      <p:pic>
        <p:nvPicPr>
          <p:cNvPr id="2" name="图片 1"/>
          <p:cNvPicPr>
            <a:picLocks noChangeAspect="1"/>
          </p:cNvPicPr>
          <p:nvPr/>
        </p:nvPicPr>
        <p:blipFill>
          <a:blip r:embed="rId2"/>
          <a:stretch>
            <a:fillRect/>
          </a:stretch>
        </p:blipFill>
        <p:spPr>
          <a:xfrm>
            <a:off x="1415415" y="779145"/>
            <a:ext cx="8399780" cy="2632710"/>
          </a:xfrm>
          <a:prstGeom prst="rect">
            <a:avLst/>
          </a:prstGeom>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00785" y="907415"/>
            <a:ext cx="9601200" cy="2905125"/>
          </a:xfrm>
          <a:prstGeom prst="rect">
            <a:avLst/>
          </a:prstGeom>
        </p:spPr>
      </p:pic>
      <p:pic>
        <p:nvPicPr>
          <p:cNvPr id="5" name="图片 4"/>
          <p:cNvPicPr>
            <a:picLocks noChangeAspect="1"/>
          </p:cNvPicPr>
          <p:nvPr/>
        </p:nvPicPr>
        <p:blipFill>
          <a:blip r:embed="rId2"/>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99515" y="842010"/>
            <a:ext cx="9715500" cy="2338705"/>
          </a:xfrm>
          <a:prstGeom prst="rect">
            <a:avLst/>
          </a:prstGeom>
        </p:spPr>
      </p:pic>
      <p:pic>
        <p:nvPicPr>
          <p:cNvPr id="6" name="图片 5"/>
          <p:cNvPicPr>
            <a:picLocks noChangeAspect="1"/>
          </p:cNvPicPr>
          <p:nvPr/>
        </p:nvPicPr>
        <p:blipFill>
          <a:blip r:embed="rId2"/>
          <a:stretch>
            <a:fillRect/>
          </a:stretch>
        </p:blipFill>
        <p:spPr>
          <a:xfrm>
            <a:off x="1199515" y="3303270"/>
            <a:ext cx="6788785" cy="3313430"/>
          </a:xfrm>
          <a:prstGeom prst="rect">
            <a:avLst/>
          </a:prstGeom>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不支持的活动有：投票、分组任务。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44295" y="907415"/>
            <a:ext cx="9601200" cy="2905125"/>
          </a:xfrm>
          <a:prstGeom prst="rect">
            <a:avLst/>
          </a:prstGeom>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您在观看</a:t>
            </a:r>
            <a:r>
              <a:rPr lang="zh-CN" altLang="en-US" dirty="0">
                <a:solidFill>
                  <a:schemeClr val="bg1"/>
                </a:solidFill>
                <a:latin typeface="微软雅黑" panose="020B0503020204020204" pitchFamily="34" charset="-122"/>
                <a:ea typeface="微软雅黑" panose="020B0503020204020204" pitchFamily="34" charset="-122"/>
              </a:rPr>
              <a:t>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3"/>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9425" y="517906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28955" y="1071880"/>
            <a:ext cx="8874125" cy="3736975"/>
          </a:xfrm>
          <a:prstGeom prst="rect">
            <a:avLst/>
          </a:prstGeom>
        </p:spPr>
      </p:pic>
      <p:pic>
        <p:nvPicPr>
          <p:cNvPr id="7" name="图片 6"/>
          <p:cNvPicPr>
            <a:picLocks noChangeAspect="1"/>
          </p:cNvPicPr>
          <p:nvPr/>
        </p:nvPicPr>
        <p:blipFill>
          <a:blip r:embed="rId2"/>
          <a:stretch>
            <a:fillRect/>
          </a:stretch>
        </p:blipFill>
        <p:spPr>
          <a:xfrm>
            <a:off x="9658985" y="463550"/>
            <a:ext cx="2124075" cy="5438775"/>
          </a:xfrm>
          <a:prstGeom prst="rect">
            <a:avLst/>
          </a:prstGeom>
        </p:spPr>
      </p:pic>
      <p:sp>
        <p:nvSpPr>
          <p:cNvPr id="27655" name="TextBox 43      (向天歌演示原创作品：www.TopPPT.cn)"/>
          <p:cNvSpPr txBox="1">
            <a:spLocks noChangeArrowheads="1"/>
          </p:cNvSpPr>
          <p:nvPr/>
        </p:nvSpPr>
        <p:spPr bwMode="auto">
          <a:xfrm>
            <a:off x="681990" y="5353050"/>
            <a:ext cx="84963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382010"/>
            <a:ext cx="4119245" cy="32905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专家答疑</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84515" y="3458210"/>
            <a:ext cx="370649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右上角导航栏的【专家答疑】可以进入到课程答疑界面，您可以提问关于课程内容方面的问题。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1"/>
          <a:stretch>
            <a:fillRect/>
          </a:stretch>
        </p:blipFill>
        <p:spPr>
          <a:xfrm>
            <a:off x="270510" y="758825"/>
            <a:ext cx="11482705" cy="2130425"/>
          </a:xfrm>
          <a:prstGeom prst="rect">
            <a:avLst/>
          </a:prstGeom>
        </p:spPr>
      </p:pic>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323786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笔记、通知、专家答疑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1557020"/>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735965" y="1673225"/>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打开浏览器，在网址栏中输入学校开课通知中的尔雅学习网址https://hzxy.mh.chaoxing.com，推荐使用谷歌、火狐或搜狗浏览器。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Rectangle 31      (向天歌演示原创作品：www.TopPPT.cn)"/>
          <p:cNvSpPr/>
          <p:nvPr/>
        </p:nvSpPr>
        <p:spPr>
          <a:xfrm>
            <a:off x="735965" y="3717290"/>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3" name="TextBox 43      (向天歌演示原创作品：www.TopPPT.cn)"/>
          <p:cNvSpPr txBox="1">
            <a:spLocks noChangeArrowheads="1"/>
          </p:cNvSpPr>
          <p:nvPr/>
        </p:nvSpPr>
        <p:spPr bwMode="auto">
          <a:xfrm>
            <a:off x="1081573" y="3933815"/>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82980" y="5575935"/>
            <a:ext cx="10366375" cy="9944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098550" y="5576570"/>
            <a:ext cx="99955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第一行：输入绑定的手机号码</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第二行：输入密码</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注：如未绑定手机号，请点击</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手机验证码登录</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一键注册绑定学号即可</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2045335" y="692150"/>
            <a:ext cx="7325995" cy="4741545"/>
          </a:xfrm>
          <a:prstGeom prst="rect">
            <a:avLst/>
          </a:prstGeom>
        </p:spPr>
      </p:pic>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UNIT_PLACING_PICTURE_USER_VIEWPORT" val="{&quot;height&quot;:11340,&quot;width&quot;:17520}"/>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7090</Words>
  <Application>WPS 演示</Application>
  <PresentationFormat>宽屏</PresentationFormat>
  <Paragraphs>396</Paragraphs>
  <Slides>51</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51</vt:i4>
      </vt:variant>
    </vt:vector>
  </HeadingPairs>
  <TitlesOfParts>
    <vt:vector size="60" baseType="lpstr">
      <vt:lpstr>Arial</vt:lpstr>
      <vt:lpstr>宋体</vt:lpstr>
      <vt:lpstr>Wingdings</vt:lpstr>
      <vt:lpstr>Calibri</vt:lpstr>
      <vt:lpstr>微软雅黑</vt:lpstr>
      <vt:lpstr>Arial Unicode MS</vt:lpstr>
      <vt:lpstr>Wingdings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fish</cp:lastModifiedBy>
  <cp:revision>278</cp:revision>
  <dcterms:created xsi:type="dcterms:W3CDTF">2013-10-08T09:05:00Z</dcterms:created>
  <dcterms:modified xsi:type="dcterms:W3CDTF">2021-12-27T06:17:04Z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2052-11.1.0.11194</vt:lpwstr>
  </property>
  <property fmtid="{D5CDD505-2E9C-101B-9397-08002B2CF9AE}" pid="5" name="ICV">
    <vt:lpwstr>EA773C4E8A2345A1868ECF0001CD0F80</vt:lpwstr>
  </property>
</Properties>
</file>